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0" r:id="rId6"/>
    <p:sldId id="273" r:id="rId7"/>
    <p:sldId id="283" r:id="rId8"/>
    <p:sldId id="265" r:id="rId9"/>
    <p:sldId id="266" r:id="rId10"/>
    <p:sldId id="263" r:id="rId11"/>
    <p:sldId id="264" r:id="rId12"/>
    <p:sldId id="281" r:id="rId13"/>
    <p:sldId id="274" r:id="rId14"/>
    <p:sldId id="275" r:id="rId15"/>
    <p:sldId id="276" r:id="rId16"/>
    <p:sldId id="278" r:id="rId17"/>
    <p:sldId id="284" r:id="rId18"/>
    <p:sldId id="279" r:id="rId19"/>
    <p:sldId id="280" r:id="rId20"/>
    <p:sldId id="277" r:id="rId21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  <a:srgbClr val="FFCC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plotArea>
      <c:layout>
        <c:manualLayout>
          <c:layoutTarget val="inner"/>
          <c:xMode val="edge"/>
          <c:yMode val="edge"/>
          <c:x val="0.24903621819797894"/>
          <c:y val="4.3262628029509906E-2"/>
          <c:w val="0.80388670166229226"/>
          <c:h val="0.84452136191309424"/>
        </c:manualLayout>
      </c:layout>
      <c:bar3DChart>
        <c:barDir val="col"/>
        <c:grouping val="clustered"/>
        <c:ser>
          <c:idx val="0"/>
          <c:order val="0"/>
          <c:cat>
            <c:strRef>
              <c:f>Sheet1!$A$4:$A$7</c:f>
              <c:strCache>
                <c:ptCount val="4"/>
                <c:pt idx="0">
                  <c:v>MGRP</c:v>
                </c:pt>
                <c:pt idx="1">
                  <c:v>MMPI</c:v>
                </c:pt>
                <c:pt idx="2">
                  <c:v>PGŽ</c:v>
                </c:pt>
                <c:pt idx="3">
                  <c:v>GRAD RAB</c:v>
                </c:pt>
              </c:strCache>
            </c:strRef>
          </c:cat>
          <c:val>
            <c:numRef>
              <c:f>Sheet1!$B$4:$B$7</c:f>
              <c:numCache>
                <c:formatCode>#,##0.00</c:formatCode>
                <c:ptCount val="4"/>
                <c:pt idx="0">
                  <c:v>3000000</c:v>
                </c:pt>
                <c:pt idx="1">
                  <c:v>1500000</c:v>
                </c:pt>
                <c:pt idx="2">
                  <c:v>845500</c:v>
                </c:pt>
                <c:pt idx="3">
                  <c:v>1434500</c:v>
                </c:pt>
              </c:numCache>
            </c:numRef>
          </c:val>
        </c:ser>
        <c:shape val="box"/>
        <c:axId val="74537216"/>
        <c:axId val="74543104"/>
        <c:axId val="0"/>
      </c:bar3DChart>
      <c:catAx>
        <c:axId val="74537216"/>
        <c:scaling>
          <c:orientation val="minMax"/>
        </c:scaling>
        <c:axPos val="b"/>
        <c:tickLblPos val="nextTo"/>
        <c:crossAx val="74543104"/>
        <c:crosses val="autoZero"/>
        <c:auto val="1"/>
        <c:lblAlgn val="ctr"/>
        <c:lblOffset val="100"/>
      </c:catAx>
      <c:valAx>
        <c:axId val="7454310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baseline="0"/>
            </a:pPr>
            <a:endParaRPr lang="sr-Latn-CS"/>
          </a:p>
        </c:txPr>
        <c:crossAx val="7453721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3DA176-5DCC-4400-AD19-A41D40D76A8D}" type="datetimeFigureOut">
              <a:rPr lang="hr-HR" smtClean="0"/>
              <a:pPr/>
              <a:t>7.10.2011.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3DB881-351C-433C-9F28-F7ECFA02FFA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18288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GRAD  RAB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000" dirty="0" smtClean="0"/>
              <a:t>Jedinstveni upravni odjel</a:t>
            </a:r>
            <a:br>
              <a:rPr lang="hr-HR" sz="3000" dirty="0" smtClean="0"/>
            </a:br>
            <a:r>
              <a:rPr lang="hr-HR" sz="3000" dirty="0" smtClean="0"/>
              <a:t>Odsjek za gospodarstvo</a:t>
            </a:r>
            <a:endParaRPr lang="hr-HR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854696" cy="2160240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sz="4800" dirty="0" smtClean="0"/>
              <a:t>RADNA  ZONA  MIŠNJAK</a:t>
            </a:r>
          </a:p>
          <a:p>
            <a:pPr algn="ctr"/>
            <a:endParaRPr lang="hr-HR" sz="2000" dirty="0" smtClean="0"/>
          </a:p>
          <a:p>
            <a:pPr algn="ctr"/>
            <a:endParaRPr lang="hr-HR" sz="2000" dirty="0" smtClean="0"/>
          </a:p>
          <a:p>
            <a:pPr algn="ctr"/>
            <a:endParaRPr lang="hr-HR" sz="2000" dirty="0" smtClean="0"/>
          </a:p>
          <a:p>
            <a:r>
              <a:rPr lang="hr-HR" sz="1600" dirty="0" smtClean="0"/>
              <a:t>Rab, kolovoz 2011. godine</a:t>
            </a:r>
          </a:p>
          <a:p>
            <a:pPr algn="ctr"/>
            <a:endParaRPr lang="hr-HR" sz="3500" dirty="0"/>
          </a:p>
        </p:txBody>
      </p:sp>
      <p:pic>
        <p:nvPicPr>
          <p:cNvPr id="1026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24744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305800" cy="51011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>
                <a:solidFill>
                  <a:schemeClr val="tx1"/>
                </a:solidFill>
                <a:latin typeface="+mn-lt"/>
              </a:rPr>
              <a:t>Predstojeći poslovi na realizaciji RZM-a</a:t>
            </a:r>
            <a:br>
              <a:rPr lang="hr-HR" sz="2400" b="1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a) </a:t>
            </a:r>
            <a:r>
              <a:rPr lang="hr-HR" sz="1800" i="1" dirty="0" smtClean="0">
                <a:solidFill>
                  <a:schemeClr val="tx1"/>
                </a:solidFill>
                <a:latin typeface="+mn-lt"/>
              </a:rPr>
              <a:t>Izrada dokumentacije</a:t>
            </a: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	- Glavnog projekta ravnanja platoa unutar RZM u svrhu ishođenja Potvrde 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	   Glavnog projekta ravnanja platoa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	- Studija isplativosti i analiza troškova (FS &amp; CBA Study</a:t>
            </a: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b) </a:t>
            </a:r>
            <a:r>
              <a:rPr lang="hr-HR" sz="1800" i="1" dirty="0" smtClean="0">
                <a:solidFill>
                  <a:schemeClr val="tx1"/>
                </a:solidFill>
                <a:latin typeface="+mn-lt"/>
              </a:rPr>
              <a:t>Poslovi na izgradnji</a:t>
            </a: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	- Objava javnog natječaja u svrhu odabira izvođača radova izgradnje 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                   infrastrukture i ravnanja platoa u RZM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  	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	- Objava javnog natječaja u svrhu odabira Nadzornog organa za izgradnju  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   	   infrastrukture i ravnanja platoa u RZM</a:t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endParaRPr lang="hr-HR" sz="1800" dirty="0"/>
          </a:p>
        </p:txBody>
      </p:sp>
      <p:pic>
        <p:nvPicPr>
          <p:cNvPr id="8194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908720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860032" y="1988840"/>
          <a:ext cx="36004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80728"/>
            <a:ext cx="681037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1916832"/>
            <a:ext cx="43204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Sveukupni očekivani troškovi  </a:t>
            </a:r>
          </a:p>
          <a:p>
            <a:r>
              <a:rPr lang="hr-HR" sz="2000" dirty="0" smtClean="0"/>
              <a:t>   izgradnje RZM-a cca. 25 mil. kn</a:t>
            </a:r>
          </a:p>
          <a:p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Dosadašnji troškovi izgradnje </a:t>
            </a:r>
          </a:p>
          <a:p>
            <a:r>
              <a:rPr lang="hr-HR" sz="2000" dirty="0" smtClean="0"/>
              <a:t>   6.780.000,00 kn</a:t>
            </a:r>
          </a:p>
          <a:p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Dosadašnje sufinanciranje:</a:t>
            </a:r>
          </a:p>
          <a:p>
            <a:endParaRPr lang="hr-HR" sz="2000" dirty="0" smtClean="0"/>
          </a:p>
          <a:p>
            <a:r>
              <a:rPr lang="hr-HR" sz="2000" dirty="0" smtClean="0"/>
              <a:t>     - MGRP       3.000.000,00 kn   44 %</a:t>
            </a:r>
          </a:p>
          <a:p>
            <a:r>
              <a:rPr lang="hr-HR" sz="2000" dirty="0" smtClean="0"/>
              <a:t>     - MMPI        1.500.000,00 kn   22 %         </a:t>
            </a:r>
          </a:p>
          <a:p>
            <a:r>
              <a:rPr lang="hr-HR" sz="2000" dirty="0" smtClean="0"/>
              <a:t>     - PGŽ              845.500,00 kn    13 %      </a:t>
            </a:r>
          </a:p>
          <a:p>
            <a:r>
              <a:rPr lang="hr-HR" sz="2000" dirty="0" smtClean="0"/>
              <a:t>     - Grad Rab   1.434.500,00 kn    21 %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Financijski aspekti izgradnje RZM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6792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400" b="1" dirty="0" smtClean="0"/>
              <a:t>Očekivani preostali troškovi izgradnje RZM-a </a:t>
            </a:r>
          </a:p>
          <a:p>
            <a:r>
              <a:rPr lang="hr-HR" sz="2400" b="1" dirty="0" smtClean="0"/>
              <a:t>  (s PDV-om) :</a:t>
            </a:r>
          </a:p>
          <a:p>
            <a:endParaRPr lang="hr-HR" dirty="0" smtClean="0"/>
          </a:p>
          <a:p>
            <a:r>
              <a:rPr lang="hr-HR" dirty="0" smtClean="0"/>
              <a:t>	a</a:t>
            </a:r>
            <a:r>
              <a:rPr lang="hr-HR" sz="2000" dirty="0" smtClean="0"/>
              <a:t>) </a:t>
            </a:r>
            <a:r>
              <a:rPr lang="hr-HR" sz="2000" b="1" dirty="0" smtClean="0"/>
              <a:t>Infrastrukturni radovi :</a:t>
            </a:r>
            <a:r>
              <a:rPr lang="hr-HR" sz="2000" dirty="0" smtClean="0"/>
              <a:t>	</a:t>
            </a:r>
          </a:p>
          <a:p>
            <a:r>
              <a:rPr lang="hr-HR" sz="2000" dirty="0" smtClean="0"/>
              <a:t>		- prometnice		5.664.575,29 kn				- odvodnja		4.852.839,75 kn</a:t>
            </a:r>
          </a:p>
          <a:p>
            <a:r>
              <a:rPr lang="hr-HR" sz="2000" dirty="0" smtClean="0"/>
              <a:t>		- elektroinstalacije	 1.424.191,40 kn</a:t>
            </a:r>
          </a:p>
          <a:p>
            <a:r>
              <a:rPr lang="hr-HR" sz="2000" dirty="0" smtClean="0"/>
              <a:t>		- vodoopskrba		 1.134.258,40 kn</a:t>
            </a:r>
          </a:p>
          <a:p>
            <a:r>
              <a:rPr lang="hr-HR" sz="2000" dirty="0" smtClean="0"/>
              <a:t>		- objekti vodovoda	   847.964,66 kn</a:t>
            </a:r>
          </a:p>
          <a:p>
            <a:r>
              <a:rPr lang="hr-HR" sz="2000" dirty="0" smtClean="0"/>
              <a:t>	 	  Sveukupno 		13.923.829,50 kn</a:t>
            </a:r>
          </a:p>
          <a:p>
            <a:endParaRPr lang="hr-HR" sz="2000" dirty="0" smtClean="0"/>
          </a:p>
          <a:p>
            <a:r>
              <a:rPr lang="hr-HR" sz="2000" dirty="0" smtClean="0"/>
              <a:t>	b) </a:t>
            </a:r>
            <a:r>
              <a:rPr lang="hr-HR" sz="2000" b="1" dirty="0" smtClean="0"/>
              <a:t>Ravnanje platoa :</a:t>
            </a:r>
          </a:p>
          <a:p>
            <a:r>
              <a:rPr lang="hr-HR" sz="2000" dirty="0" smtClean="0"/>
              <a:t>		- zemljani radovi               oko 10,5 – 12,5 mil. kn</a:t>
            </a:r>
            <a:endParaRPr lang="hr-HR" sz="2000" dirty="0"/>
          </a:p>
        </p:txBody>
      </p:sp>
      <p:pic>
        <p:nvPicPr>
          <p:cNvPr id="3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08720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38164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Resursi Grada Raba po konačnoj realizaciji RZM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</a:t>
            </a:r>
            <a:r>
              <a:rPr lang="hr-HR" sz="2000" dirty="0" smtClean="0"/>
              <a:t>pristupna cesta u dužini od cca  </a:t>
            </a:r>
          </a:p>
          <a:p>
            <a:r>
              <a:rPr lang="hr-HR" sz="2000" dirty="0" smtClean="0"/>
              <a:t>   250 m s odvojkom na državnoj </a:t>
            </a:r>
          </a:p>
          <a:p>
            <a:r>
              <a:rPr lang="hr-HR" sz="2000" dirty="0" smtClean="0"/>
              <a:t>   cesti  D 105</a:t>
            </a:r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mreža cesta unutar RZM s  </a:t>
            </a:r>
          </a:p>
          <a:p>
            <a:r>
              <a:rPr lang="hr-HR" sz="2000" dirty="0" smtClean="0"/>
              <a:t>   ugrađenom infrastrukturom</a:t>
            </a:r>
          </a:p>
          <a:p>
            <a:pPr>
              <a:buFontTx/>
              <a:buChar char="-"/>
            </a:pPr>
            <a:endParaRPr lang="hr-HR" sz="2000" dirty="0" smtClean="0"/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14 građevnih parcela s    </a:t>
            </a:r>
          </a:p>
          <a:p>
            <a:r>
              <a:rPr lang="hr-HR" sz="2000" dirty="0" smtClean="0"/>
              <a:t>   priključcima na kompletnu </a:t>
            </a:r>
          </a:p>
          <a:p>
            <a:r>
              <a:rPr lang="hr-HR" sz="2000" dirty="0" smtClean="0"/>
              <a:t>   infrastrukturu</a:t>
            </a:r>
            <a:endParaRPr lang="hr-HR" sz="2000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4416492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20688"/>
            <a:ext cx="681037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67240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371619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4" descr="grb grada RAB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908720"/>
            <a:ext cx="681037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92896"/>
            <a:ext cx="3620185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620185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4" descr="grb grada RAB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980728"/>
            <a:ext cx="681037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79998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Povoljnosti za ulaganje poduzetnika – investitora u  </a:t>
            </a:r>
          </a:p>
          <a:p>
            <a:r>
              <a:rPr lang="hr-HR" sz="2400" b="1" dirty="0" smtClean="0"/>
              <a:t>    RZM-u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Načini i povoljnosti za poslovanje definirati će se gradskom </a:t>
            </a:r>
            <a:r>
              <a:rPr lang="hr-HR" i="1" dirty="0" smtClean="0"/>
              <a:t>Odlukom o  </a:t>
            </a:r>
          </a:p>
          <a:p>
            <a:r>
              <a:rPr lang="hr-HR" i="1" dirty="0" smtClean="0"/>
              <a:t>    povoljnostima za poduzetnička ulaganja u RZM-u</a:t>
            </a:r>
          </a:p>
          <a:p>
            <a:endParaRPr lang="hr-HR" i="1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Prioritet za ulaganje u RZM-u će imati poduzetnici – investitori koji se obrate  </a:t>
            </a:r>
          </a:p>
          <a:p>
            <a:r>
              <a:rPr lang="hr-HR" dirty="0" smtClean="0"/>
              <a:t>   Gradu Rabu </a:t>
            </a:r>
            <a:r>
              <a:rPr lang="hr-HR" i="1" dirty="0" smtClean="0"/>
              <a:t>Pismom namjere</a:t>
            </a:r>
            <a:r>
              <a:rPr lang="hr-HR" dirty="0" smtClean="0"/>
              <a:t>. </a:t>
            </a:r>
            <a:endParaRPr lang="hr-HR" i="1" dirty="0" smtClean="0"/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Budući investitori moći će ulagati u RZM na način da građevne parcele :</a:t>
            </a:r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r>
              <a:rPr lang="hr-HR" dirty="0" smtClean="0"/>
              <a:t>	a) </a:t>
            </a:r>
            <a:r>
              <a:rPr lang="hr-HR" b="1" dirty="0" smtClean="0"/>
              <a:t>dugoročno unajme </a:t>
            </a:r>
            <a:r>
              <a:rPr lang="hr-HR" dirty="0" smtClean="0"/>
              <a:t>(10 – 35 godina) s osnivanjem prava gradnje</a:t>
            </a:r>
          </a:p>
          <a:p>
            <a:endParaRPr lang="hr-HR" dirty="0" smtClean="0"/>
          </a:p>
          <a:p>
            <a:r>
              <a:rPr lang="hr-HR" dirty="0" smtClean="0"/>
              <a:t>	b) </a:t>
            </a:r>
            <a:r>
              <a:rPr lang="hr-HR" b="1" dirty="0" smtClean="0"/>
              <a:t>kupe pod uvjetima povoljnim za lokalnu zajednicu 	    </a:t>
            </a:r>
          </a:p>
          <a:p>
            <a:r>
              <a:rPr lang="hr-HR" b="1" dirty="0" smtClean="0"/>
              <a:t>	    </a:t>
            </a:r>
            <a:r>
              <a:rPr lang="hr-HR" dirty="0" smtClean="0"/>
              <a:t>(zapošljavanje većeg broja radnika, proizvodni planovi investitora,  </a:t>
            </a:r>
          </a:p>
          <a:p>
            <a:r>
              <a:rPr lang="hr-HR" dirty="0" smtClean="0"/>
              <a:t> 	    razvoj deficitarnih djelatnosti i sl.) uz izdavanje garancije Gradu </a:t>
            </a:r>
          </a:p>
          <a:p>
            <a:r>
              <a:rPr lang="hr-HR" dirty="0" smtClean="0"/>
              <a:t>  	    Rabu za realizaciju takve investicije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3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1960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dirty="0">
              <a:latin typeface="+mn-lt"/>
            </a:endParaRPr>
          </a:p>
        </p:txBody>
      </p:sp>
      <p:pic>
        <p:nvPicPr>
          <p:cNvPr id="3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7544" y="10527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</a:t>
            </a:r>
            <a:r>
              <a:rPr lang="hr-HR" sz="2400" b="1" dirty="0" smtClean="0"/>
              <a:t>Cijena zemljišta u RZM-u</a:t>
            </a:r>
          </a:p>
          <a:p>
            <a:endParaRPr lang="hr-HR" b="1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Cijena zemljišta za dugoročni najam sa osnivanjem prava gradnje ili  </a:t>
            </a:r>
          </a:p>
          <a:p>
            <a:r>
              <a:rPr lang="hr-HR" dirty="0" smtClean="0"/>
              <a:t>   eventualnu prodaju formirana je sukladno ukupno očekivanim troškovima </a:t>
            </a:r>
          </a:p>
          <a:p>
            <a:r>
              <a:rPr lang="hr-HR" dirty="0" smtClean="0"/>
              <a:t>   izgradnje </a:t>
            </a:r>
            <a:r>
              <a:rPr lang="hr-HR" dirty="0" smtClean="0"/>
              <a:t>RZM-a </a:t>
            </a:r>
            <a:r>
              <a:rPr lang="hr-HR" dirty="0" smtClean="0"/>
              <a:t>uzimajući u obzir poticanje poduzetništava i razvoj  </a:t>
            </a:r>
          </a:p>
          <a:p>
            <a:r>
              <a:rPr lang="hr-HR" dirty="0" smtClean="0"/>
              <a:t>   gospodarstva na otoku. 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Cijena zemljišta odnosno kvadratnog metra (m2) površine platoa je :</a:t>
            </a:r>
          </a:p>
          <a:p>
            <a:r>
              <a:rPr lang="hr-HR" dirty="0" smtClean="0"/>
              <a:t>          a) za dugoročni najam sa osnivanjem prava gradnje :</a:t>
            </a:r>
          </a:p>
          <a:p>
            <a:r>
              <a:rPr lang="hr-HR" dirty="0" smtClean="0"/>
              <a:t>	- proizvodno-zanatska namjena (platoi I2-1 do I2-6) </a:t>
            </a:r>
            <a:r>
              <a:rPr lang="hr-HR" b="1" dirty="0" smtClean="0"/>
              <a:t>0,55 kn </a:t>
            </a:r>
            <a:r>
              <a:rPr lang="hr-HR" dirty="0" smtClean="0"/>
              <a:t>mjesečno   </a:t>
            </a:r>
          </a:p>
          <a:p>
            <a:r>
              <a:rPr lang="hr-HR" dirty="0" smtClean="0"/>
              <a:t>	- poslovno-uslužna namjena (plato K1-1), poslovno-trgovačka namjena   </a:t>
            </a:r>
          </a:p>
          <a:p>
            <a:r>
              <a:rPr lang="hr-HR" dirty="0" smtClean="0"/>
              <a:t>                  (platoi K2-1 do K2-6) i mješovita namjena (plato K4-1) </a:t>
            </a:r>
            <a:r>
              <a:rPr lang="hr-HR" b="1" dirty="0" smtClean="0"/>
              <a:t>0,75 kn </a:t>
            </a:r>
            <a:r>
              <a:rPr lang="hr-HR" dirty="0" smtClean="0"/>
              <a:t>mjesečno</a:t>
            </a:r>
            <a:r>
              <a:rPr lang="hr-HR" b="1" dirty="0" smtClean="0"/>
              <a:t> </a:t>
            </a:r>
          </a:p>
          <a:p>
            <a:r>
              <a:rPr lang="hr-HR" dirty="0" smtClean="0"/>
              <a:t>          b) za prodaju zemljišta :</a:t>
            </a:r>
          </a:p>
          <a:p>
            <a:r>
              <a:rPr lang="hr-HR" dirty="0" smtClean="0"/>
              <a:t>	- proizvodno-zanatska namjena (platoi I2-1 do I2-6) </a:t>
            </a:r>
            <a:r>
              <a:rPr lang="hr-HR" b="1" dirty="0" smtClean="0"/>
              <a:t>350,00 kn</a:t>
            </a:r>
          </a:p>
          <a:p>
            <a:r>
              <a:rPr lang="hr-HR" dirty="0" smtClean="0"/>
              <a:t>	- poslovno-uslužna namjena (plato K1-1), poslovno-trgovačka namjena   </a:t>
            </a:r>
          </a:p>
          <a:p>
            <a:r>
              <a:rPr lang="hr-HR" dirty="0" smtClean="0"/>
              <a:t>                  (platoi K2-1 do K2-6) i mješovita namjena (plato K4-1) </a:t>
            </a:r>
            <a:r>
              <a:rPr lang="hr-HR" b="1" dirty="0" smtClean="0"/>
              <a:t>400,00 kn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7048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Dodatne povoljnosti poslovanja u RZM-u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</a:t>
            </a:r>
            <a:r>
              <a:rPr lang="hr-HR" b="1" i="1" dirty="0" smtClean="0"/>
              <a:t>“Gradski porezi” </a:t>
            </a:r>
            <a:r>
              <a:rPr lang="hr-HR" dirty="0" smtClean="0"/>
              <a:t>(komunalni doprinos, komunalna naknada, porez na  </a:t>
            </a:r>
          </a:p>
          <a:p>
            <a:r>
              <a:rPr lang="hr-HR" dirty="0" smtClean="0"/>
              <a:t>   tvrtku ili </a:t>
            </a:r>
            <a:r>
              <a:rPr lang="hr-HR" dirty="0" smtClean="0"/>
              <a:t>naziv) - </a:t>
            </a:r>
            <a:r>
              <a:rPr lang="hr-HR" dirty="0" smtClean="0"/>
              <a:t>djelomična ili potpuna </a:t>
            </a:r>
            <a:r>
              <a:rPr lang="hr-HR" dirty="0" smtClean="0"/>
              <a:t>oslobođenja od </a:t>
            </a:r>
            <a:r>
              <a:rPr lang="hr-HR" dirty="0" smtClean="0"/>
              <a:t>plaćanja koja će </a:t>
            </a:r>
            <a:r>
              <a:rPr lang="hr-HR" dirty="0" smtClean="0"/>
              <a:t> </a:t>
            </a:r>
          </a:p>
          <a:p>
            <a:r>
              <a:rPr lang="hr-HR" dirty="0" smtClean="0"/>
              <a:t> </a:t>
            </a:r>
            <a:r>
              <a:rPr lang="hr-HR" dirty="0" smtClean="0"/>
              <a:t>  </a:t>
            </a:r>
            <a:r>
              <a:rPr lang="hr-HR" dirty="0" smtClean="0"/>
              <a:t>biti </a:t>
            </a:r>
            <a:r>
              <a:rPr lang="hr-HR" dirty="0" smtClean="0"/>
              <a:t>formirana u skladu sa slijedećim gradskim aktima :</a:t>
            </a:r>
          </a:p>
          <a:p>
            <a:r>
              <a:rPr lang="hr-HR" dirty="0" smtClean="0"/>
              <a:t>	- </a:t>
            </a:r>
            <a:r>
              <a:rPr lang="hr-HR" i="1" dirty="0" smtClean="0"/>
              <a:t>Odluka o komunalnom doprinosu </a:t>
            </a:r>
            <a:r>
              <a:rPr lang="hr-HR" dirty="0" smtClean="0"/>
              <a:t>(S.n. P.g.ž. br. 34/01, 36/04,  </a:t>
            </a:r>
          </a:p>
          <a:p>
            <a:r>
              <a:rPr lang="hr-HR" dirty="0" smtClean="0"/>
              <a:t> 	    4/05, 6/07 i 9/09)</a:t>
            </a:r>
          </a:p>
          <a:p>
            <a:r>
              <a:rPr lang="hr-HR" dirty="0" smtClean="0"/>
              <a:t>	- </a:t>
            </a:r>
            <a:r>
              <a:rPr lang="hr-HR" i="1" dirty="0" smtClean="0"/>
              <a:t>Odluka o komunalnoj naknadi </a:t>
            </a:r>
            <a:r>
              <a:rPr lang="hr-HR" dirty="0" smtClean="0"/>
              <a:t>(S.n. P.g.ž. br. 30/01, 6/03, 44/07 i  </a:t>
            </a:r>
          </a:p>
          <a:p>
            <a:r>
              <a:rPr lang="hr-HR" dirty="0" smtClean="0"/>
              <a:t> 	    9/08)</a:t>
            </a:r>
          </a:p>
          <a:p>
            <a:r>
              <a:rPr lang="hr-HR" dirty="0" smtClean="0"/>
              <a:t>	- </a:t>
            </a:r>
            <a:r>
              <a:rPr lang="hr-HR" i="1" dirty="0" smtClean="0"/>
              <a:t>Odluka o porezima Grada Raba </a:t>
            </a:r>
            <a:r>
              <a:rPr lang="hr-HR" dirty="0" smtClean="0"/>
              <a:t>(S.n. P.g.ž. br. 11/10)</a:t>
            </a:r>
          </a:p>
          <a:p>
            <a:r>
              <a:rPr lang="hr-HR" dirty="0" smtClean="0"/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hr-HR" i="1" dirty="0" smtClean="0"/>
              <a:t> </a:t>
            </a:r>
            <a:r>
              <a:rPr lang="hr-HR" b="1" i="1" dirty="0" smtClean="0"/>
              <a:t>Komunalni doprinos </a:t>
            </a:r>
            <a:r>
              <a:rPr lang="hr-HR" i="1" dirty="0" smtClean="0"/>
              <a:t>–</a:t>
            </a:r>
            <a:r>
              <a:rPr lang="hr-HR" dirty="0" smtClean="0"/>
              <a:t> jednokratno plaćanje na izgradnju poslovnih </a:t>
            </a:r>
          </a:p>
          <a:p>
            <a:r>
              <a:rPr lang="hr-HR" dirty="0" smtClean="0"/>
              <a:t>   objekata (proizvodne hale, radionice, skladišta i sl.) uz mogućnost da se     </a:t>
            </a:r>
          </a:p>
          <a:p>
            <a:r>
              <a:rPr lang="hr-HR" dirty="0" smtClean="0"/>
              <a:t>   poduzetniku – investitoru smanji komunalni doprinos na način : </a:t>
            </a:r>
          </a:p>
          <a:p>
            <a:r>
              <a:rPr lang="hr-HR" dirty="0" smtClean="0"/>
              <a:t>          a) investitoru sa sjedištem na području Grada Raba od 35 do 80 %</a:t>
            </a:r>
          </a:p>
          <a:p>
            <a:r>
              <a:rPr lang="hr-HR" dirty="0" smtClean="0"/>
              <a:t>          b) investitoru sa sjedištem izvan područja Grada Raba od 25 do 70 % </a:t>
            </a:r>
          </a:p>
          <a:p>
            <a:endParaRPr lang="hr-HR" dirty="0" smtClean="0"/>
          </a:p>
          <a:p>
            <a:r>
              <a:rPr lang="hr-HR" dirty="0" smtClean="0"/>
              <a:t> Oslobođenje plaćanja komunalnog doprinosa vršiti će se po principu veći  </a:t>
            </a:r>
          </a:p>
          <a:p>
            <a:r>
              <a:rPr lang="hr-HR" dirty="0" smtClean="0"/>
              <a:t>  poslovni objekt – veće oslobođenje od plaćanja </a:t>
            </a:r>
            <a:endParaRPr lang="hr-HR" dirty="0"/>
          </a:p>
        </p:txBody>
      </p:sp>
      <p:pic>
        <p:nvPicPr>
          <p:cNvPr id="3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556792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i="1" dirty="0" smtClean="0"/>
              <a:t> </a:t>
            </a:r>
            <a:r>
              <a:rPr lang="hr-HR" b="1" i="1" dirty="0" smtClean="0"/>
              <a:t>Komunalna naknada i porez na tvrtku ili naziv </a:t>
            </a:r>
            <a:r>
              <a:rPr lang="hr-HR" i="1" dirty="0" smtClean="0"/>
              <a:t>-</a:t>
            </a:r>
            <a:r>
              <a:rPr lang="hr-HR" dirty="0" smtClean="0"/>
              <a:t> stalna davanja koja se plaćaju periodično (mjesečno ili godišnje), a podutetnici mogu biti oslobođeni na način : </a:t>
            </a:r>
          </a:p>
          <a:p>
            <a:r>
              <a:rPr lang="hr-HR" dirty="0" smtClean="0"/>
              <a:t>	a) Investitori sa sjedištem na području Grada Raba do 8 godina sa  </a:t>
            </a:r>
          </a:p>
          <a:p>
            <a:r>
              <a:rPr lang="hr-HR" dirty="0" smtClean="0"/>
              <a:t>	     100 % oslobođenja u prve 5 godine </a:t>
            </a:r>
            <a:r>
              <a:rPr lang="hr-HR" dirty="0" smtClean="0"/>
              <a:t>i 50 % oslobođenja u  </a:t>
            </a:r>
          </a:p>
          <a:p>
            <a:r>
              <a:rPr lang="hr-HR" dirty="0" smtClean="0"/>
              <a:t> </a:t>
            </a:r>
            <a:r>
              <a:rPr lang="hr-HR" dirty="0" smtClean="0"/>
              <a:t> 	     </a:t>
            </a:r>
            <a:r>
              <a:rPr lang="hr-HR" dirty="0" smtClean="0"/>
              <a:t>naredne 3 godine</a:t>
            </a:r>
            <a:endParaRPr lang="hr-HR" dirty="0" smtClean="0"/>
          </a:p>
          <a:p>
            <a:r>
              <a:rPr lang="hr-HR" dirty="0" smtClean="0"/>
              <a:t>	b) Investitori sa sjedištem izvan područja Grada Raba do 4 </a:t>
            </a:r>
            <a:r>
              <a:rPr lang="hr-HR" dirty="0" smtClean="0"/>
              <a:t>godine  </a:t>
            </a:r>
            <a:endParaRPr lang="hr-HR" dirty="0" smtClean="0"/>
          </a:p>
          <a:p>
            <a:r>
              <a:rPr lang="hr-HR" dirty="0" smtClean="0"/>
              <a:t> 	     sa 100 % oslobođenja u prve 3 </a:t>
            </a:r>
            <a:r>
              <a:rPr lang="hr-HR" dirty="0" smtClean="0"/>
              <a:t>godine i 50 % oslobođenja u  </a:t>
            </a:r>
          </a:p>
          <a:p>
            <a:r>
              <a:rPr lang="hr-HR" dirty="0" smtClean="0"/>
              <a:t> </a:t>
            </a:r>
            <a:r>
              <a:rPr lang="hr-HR" dirty="0" smtClean="0"/>
              <a:t>	     </a:t>
            </a:r>
            <a:r>
              <a:rPr lang="hr-HR" dirty="0" smtClean="0"/>
              <a:t>narednoj 1 godini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Oslobođenja od plaćanja će se vršiti postepeno </a:t>
            </a:r>
            <a:r>
              <a:rPr lang="hr-HR" dirty="0" smtClean="0"/>
              <a:t>po sistemu </a:t>
            </a:r>
            <a:r>
              <a:rPr lang="hr-HR" dirty="0" smtClean="0"/>
              <a:t>veća oslobađanja u početnim </a:t>
            </a:r>
            <a:r>
              <a:rPr lang="hr-HR" dirty="0" smtClean="0"/>
              <a:t>godinama poslovanja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Investitori </a:t>
            </a:r>
            <a:r>
              <a:rPr lang="hr-HR" dirty="0" smtClean="0"/>
              <a:t>sa sjedištem na području Grada Raba puni iznos plaćaju tek u  </a:t>
            </a:r>
          </a:p>
          <a:p>
            <a:r>
              <a:rPr lang="hr-HR" dirty="0" smtClean="0"/>
              <a:t>9. godini, a investitori sa sjedištem izvan područja Grada Raba puni iznos  </a:t>
            </a:r>
          </a:p>
          <a:p>
            <a:r>
              <a:rPr lang="hr-HR" dirty="0" smtClean="0"/>
              <a:t>plaćaju u 5. godini poslovanja u RZM-u</a:t>
            </a:r>
          </a:p>
          <a:p>
            <a:endParaRPr lang="hr-HR" dirty="0"/>
          </a:p>
        </p:txBody>
      </p:sp>
      <p:pic>
        <p:nvPicPr>
          <p:cNvPr id="4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76672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43192" cy="52718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b="1" dirty="0" smtClean="0"/>
              <a:t>Pravni okvir RZM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Temeljem prihvaćenog Prostornog plana uređenja Grada Raba, 26. travnja 2002. godine Gradsko vijeće grada Raba donosi </a:t>
            </a:r>
            <a:r>
              <a:rPr lang="hr-HR" b="1" dirty="0" smtClean="0"/>
              <a:t>Odluku o osnivanju Radne zone Mišnjak (RZM)</a:t>
            </a:r>
          </a:p>
        </p:txBody>
      </p:sp>
      <p:pic>
        <p:nvPicPr>
          <p:cNvPr id="2050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764704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g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864096" cy="102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35696" y="2885456"/>
            <a:ext cx="496855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REPUBLIKA	  HRVATSKA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Primorsko – goranska županija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 R A D    R A 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000" b="1" dirty="0" smtClean="0">
                <a:latin typeface="Arial" pitchFamily="34" charset="0"/>
                <a:cs typeface="Times New Roman" pitchFamily="18" charset="0"/>
              </a:rPr>
              <a:t>Jedinstveni upravni odjel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Odsjek</a:t>
            </a:r>
            <a:r>
              <a:rPr kumimoji="0" lang="hr-H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za gospodarstvo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000" b="1" baseline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www.rab.hr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2000" b="1" baseline="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000" b="1" dirty="0" smtClean="0">
                <a:latin typeface="Arial" pitchFamily="34" charset="0"/>
                <a:cs typeface="Times New Roman" pitchFamily="18" charset="0"/>
              </a:rPr>
              <a:t>Hvala na pažnji!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908720"/>
            <a:ext cx="681037" cy="742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4464496" cy="460851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 Osnovni podaci o RZM</a:t>
            </a:r>
            <a:r>
              <a:rPr lang="hr-HR" sz="2000" dirty="0" smtClean="0">
                <a:latin typeface="+mn-lt"/>
              </a:rPr>
              <a:t/>
            </a:r>
            <a:br>
              <a:rPr lang="hr-HR" sz="2000" dirty="0" smtClean="0">
                <a:latin typeface="+mn-lt"/>
              </a:rPr>
            </a:br>
            <a:r>
              <a:rPr lang="hr-HR" sz="2000" dirty="0" smtClean="0">
                <a:latin typeface="+mn-lt"/>
              </a:rPr>
              <a:t/>
            </a:r>
            <a:br>
              <a:rPr lang="hr-HR" sz="2000" dirty="0" smtClean="0">
                <a:latin typeface="+mn-lt"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</a:t>
            </a:r>
            <a:r>
              <a:rPr lang="hr-HR" sz="2000" dirty="0" smtClean="0">
                <a:latin typeface="+mn-lt"/>
              </a:rPr>
              <a:t>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smještena je na jugoistočnom dijelu     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otoka Raba 1,5 km od trajektnog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pristaništa Mišnjak uz državnu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prometnicu D 105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ukupna površina RZM-a je 11,7 Ha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predviđeno je 14 građevnih parcela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s kompletnom infrastrukturom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najmanja građevna parcela je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 površine 2.534 m2, a najveća 12.546 m2</a:t>
            </a:r>
            <a:r>
              <a:rPr lang="hr-HR" sz="2000" dirty="0" smtClean="0">
                <a:solidFill>
                  <a:schemeClr val="tx1"/>
                </a:solidFill>
              </a:rPr>
              <a:t/>
            </a:r>
            <a:br>
              <a:rPr lang="hr-HR" sz="2000" dirty="0" smtClean="0">
                <a:solidFill>
                  <a:schemeClr val="tx1"/>
                </a:solidFill>
              </a:rPr>
            </a:b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/>
          </a:p>
        </p:txBody>
      </p:sp>
      <p:pic>
        <p:nvPicPr>
          <p:cNvPr id="4" name="Content Placeholder 3" descr="mapaRab(Kampo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88843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8388424" y="2924944"/>
            <a:ext cx="360040" cy="115212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764704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8478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 Opći cilj izgradnje RZM: 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Stvaranje održivog gospodarskog i društvenog razvoja na području </a:t>
            </a:r>
          </a:p>
          <a:p>
            <a:r>
              <a:rPr lang="hr-HR" sz="2000" dirty="0" smtClean="0"/>
              <a:t>   Grada Raba</a:t>
            </a:r>
          </a:p>
          <a:p>
            <a:endParaRPr lang="hr-HR" sz="2000" b="1" dirty="0" smtClean="0"/>
          </a:p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 Posebni ciljevi izgradnje RZM:</a:t>
            </a:r>
          </a:p>
          <a:p>
            <a:endParaRPr lang="hr-HR" sz="2400" b="1" dirty="0" smtClean="0"/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Stvaranje uvjeta za povećanje broja zaposlenih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Stvaranje uvjeta za razvoj postojećih i otvaranje novih poslovnih   </a:t>
            </a:r>
          </a:p>
          <a:p>
            <a:r>
              <a:rPr lang="hr-HR" sz="2000" dirty="0" smtClean="0"/>
              <a:t>   subjekata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Dislociranje djelatnosti iz turističkih zona u radnu zonu Mišnjak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Uklanjanje prometnih gužvi te podizanje kvalitete života na otoku Rabu 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Razvoj nerazvijenih i neiskorištenih područja otoka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Zaštita okoliša i prostora</a:t>
            </a:r>
          </a:p>
        </p:txBody>
      </p:sp>
      <p:pic>
        <p:nvPicPr>
          <p:cNvPr id="5122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08720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4896544" cy="352839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 Namjena građevnih čestica:</a:t>
            </a:r>
            <a:r>
              <a:rPr lang="hr-HR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700" dirty="0" smtClean="0">
                <a:solidFill>
                  <a:schemeClr val="tx1"/>
                </a:solidFill>
                <a:latin typeface="+mn-lt"/>
              </a:rPr>
            </a:br>
            <a:r>
              <a:rPr lang="hr-HR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600" dirty="0" smtClean="0">
                <a:solidFill>
                  <a:schemeClr val="tx1"/>
                </a:solidFill>
                <a:latin typeface="+mn-lt"/>
              </a:rPr>
            </a:br>
            <a:r>
              <a:rPr lang="hr-HR" sz="1600" dirty="0" smtClean="0">
                <a:solidFill>
                  <a:schemeClr val="tx1"/>
                </a:solidFill>
                <a:latin typeface="+mn-lt"/>
              </a:rPr>
              <a:t>- 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CENTRALNI PLATO  </a:t>
            </a:r>
            <a:r>
              <a:rPr lang="hr-HR" sz="2200" dirty="0" smtClean="0">
                <a:solidFill>
                  <a:srgbClr val="FF0000"/>
                </a:solidFill>
                <a:latin typeface="+mn-lt"/>
              </a:rPr>
              <a:t>K1-1: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poslovno-uslužni sadržaj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PLATOI  </a:t>
            </a: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K2-1, K2-2, K2-3: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skladišta, trgovine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PLATOI  </a:t>
            </a:r>
            <a:r>
              <a:rPr lang="hr-HR" sz="2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K2-4, K2-5, K2-6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ostali poslovno-trgovački sadržaji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PLATO  </a:t>
            </a:r>
            <a:r>
              <a:rPr lang="hr-HR" sz="2200" dirty="0" smtClean="0">
                <a:solidFill>
                  <a:srgbClr val="9900CC"/>
                </a:solidFill>
                <a:latin typeface="+mn-lt"/>
              </a:rPr>
              <a:t>K4-1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: mješovita namjena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PLATOI  </a:t>
            </a:r>
            <a:r>
              <a:rPr lang="hr-HR" sz="2200" dirty="0" smtClean="0">
                <a:solidFill>
                  <a:srgbClr val="663300"/>
                </a:solidFill>
                <a:latin typeface="+mn-lt"/>
              </a:rPr>
              <a:t>I2-1 do I2-6: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proizvodni i zanatski sadržaji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endParaRPr lang="hr-HR" sz="1600" dirty="0"/>
          </a:p>
        </p:txBody>
      </p:sp>
      <p:pic>
        <p:nvPicPr>
          <p:cNvPr id="5" name="Content Placeholder 4" descr="4_uvj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969671" cy="3888432"/>
          </a:xfrm>
        </p:spPr>
      </p:pic>
      <p:pic>
        <p:nvPicPr>
          <p:cNvPr id="4098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836712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564904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663300"/>
                </a:solidFill>
              </a:rPr>
              <a:t>I2-4</a:t>
            </a:r>
            <a:endParaRPr lang="hr-HR" sz="1400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27687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663300"/>
                </a:solidFill>
              </a:rPr>
              <a:t>I2-5</a:t>
            </a:r>
            <a:endParaRPr lang="hr-HR" sz="1400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263691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663300"/>
                </a:solidFill>
              </a:rPr>
              <a:t>I2-6</a:t>
            </a:r>
            <a:endParaRPr lang="hr-HR" sz="1400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996952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4">
                    <a:lumMod val="75000"/>
                  </a:schemeClr>
                </a:solidFill>
              </a:rPr>
              <a:t>K2-6</a:t>
            </a:r>
            <a:endParaRPr lang="hr-H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996952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4">
                    <a:lumMod val="75000"/>
                  </a:schemeClr>
                </a:solidFill>
              </a:rPr>
              <a:t>K2-5</a:t>
            </a:r>
            <a:endParaRPr lang="hr-H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284984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4">
                    <a:lumMod val="75000"/>
                  </a:schemeClr>
                </a:solidFill>
              </a:rPr>
              <a:t>K2-4</a:t>
            </a:r>
            <a:endParaRPr lang="hr-H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2924944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663300"/>
                </a:solidFill>
              </a:rPr>
              <a:t>I2-3</a:t>
            </a:r>
            <a:endParaRPr lang="hr-HR" sz="1400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3284984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663300"/>
                </a:solidFill>
              </a:rPr>
              <a:t>I2-1</a:t>
            </a:r>
            <a:endParaRPr lang="hr-HR" sz="1400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328498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663300"/>
                </a:solidFill>
              </a:rPr>
              <a:t>I2-2</a:t>
            </a:r>
            <a:endParaRPr lang="hr-HR" sz="1400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3645024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K2-3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789040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K2-1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3933056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K2-2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4293096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FF0000"/>
                </a:solidFill>
              </a:rPr>
              <a:t>K1-1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4725144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rgbClr val="7030A0"/>
                </a:solidFill>
              </a:rPr>
              <a:t>K4-1</a:t>
            </a:r>
            <a:endParaRPr lang="hr-HR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4114800" cy="345638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Osnovni  parametri  za  </a:t>
            </a:r>
            <a:br>
              <a:rPr lang="hr-HR" sz="2700" b="1" dirty="0" smtClean="0">
                <a:solidFill>
                  <a:schemeClr val="tx1"/>
                </a:solidFill>
                <a:latin typeface="+mn-lt"/>
              </a:rPr>
            </a:b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    građenje</a:t>
            </a:r>
            <a:r>
              <a:rPr lang="hr-HR" sz="27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18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Dopušteni broj etaža građevine P+1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Maksimalna visina građevine = 11 m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Koeficijent izgrađenosti građevne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 čestice kig=0,30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Koeficijent iskoristivosti građevne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 čestice kis=0,60 </a:t>
            </a:r>
            <a:endParaRPr lang="hr-HR" dirty="0"/>
          </a:p>
        </p:txBody>
      </p:sp>
      <p:pic>
        <p:nvPicPr>
          <p:cNvPr id="4" name="Content Placeholder 3" descr="Mišnjak iz avi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32927"/>
            <a:ext cx="3401035" cy="3496273"/>
          </a:xfrm>
        </p:spPr>
      </p:pic>
      <p:sp>
        <p:nvSpPr>
          <p:cNvPr id="9" name="TextBox 8"/>
          <p:cNvSpPr txBox="1"/>
          <p:nvPr/>
        </p:nvSpPr>
        <p:spPr>
          <a:xfrm>
            <a:off x="6588224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RZM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57301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Trajektno pristanište </a:t>
            </a:r>
          </a:p>
          <a:p>
            <a:r>
              <a:rPr lang="hr-HR" sz="1200" dirty="0" smtClean="0"/>
              <a:t>Mišnjak</a:t>
            </a:r>
            <a:endParaRPr lang="hr-HR" sz="1200" dirty="0"/>
          </a:p>
        </p:txBody>
      </p:sp>
      <p:pic>
        <p:nvPicPr>
          <p:cNvPr id="6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2746648" cy="446449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Smještaj RZM-a u prostornom planu</a:t>
            </a:r>
            <a:r>
              <a:rPr lang="hr-HR" sz="2700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hr-HR" sz="27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luka Mišnjak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luka Pudarica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zračna luka Mišnjak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odlagalište građevnog  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 materijala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solarna elektrana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kamenolom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- zabavno-rekreacijsko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 područje “Mag”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isnjak_puda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052736"/>
            <a:ext cx="5328592" cy="5261977"/>
          </a:xfrm>
        </p:spPr>
      </p:pic>
      <p:pic>
        <p:nvPicPr>
          <p:cNvPr id="5" name="Picture 4" descr="grb grada RA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6672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20608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Aerodrom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365104"/>
            <a:ext cx="13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Radna zona</a:t>
            </a:r>
          </a:p>
          <a:p>
            <a:pPr algn="ctr"/>
            <a:r>
              <a:rPr lang="hr-HR" dirty="0" smtClean="0"/>
              <a:t>Mišnjak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86104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Odlagalište</a:t>
            </a:r>
            <a:endParaRPr lang="hr-H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9969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ZRP </a:t>
            </a:r>
          </a:p>
          <a:p>
            <a:pPr algn="ctr"/>
            <a:r>
              <a:rPr lang="hr-HR" sz="1400" dirty="0" smtClean="0"/>
              <a:t>Mag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0608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Kamenolom</a:t>
            </a:r>
            <a:endParaRPr lang="hr-H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7089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Solarna  elektrana</a:t>
            </a:r>
            <a:endParaRPr lang="hr-H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Luka </a:t>
            </a:r>
          </a:p>
          <a:p>
            <a:pPr algn="ctr"/>
            <a:r>
              <a:rPr lang="hr-HR" sz="1400" dirty="0" smtClean="0"/>
              <a:t>Mišnjak</a:t>
            </a:r>
            <a:endParaRPr lang="hr-H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4293096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/>
              <a:t>Luka </a:t>
            </a:r>
          </a:p>
          <a:p>
            <a:pPr algn="ctr"/>
            <a:r>
              <a:rPr lang="hr-HR" sz="1400" dirty="0" smtClean="0"/>
              <a:t>Pudarica</a:t>
            </a:r>
            <a:endParaRPr lang="hr-H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003232" cy="532859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hr-HR" sz="2000" dirty="0" smtClean="0"/>
              <a:t> </a:t>
            </a: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Ishođena  dokumentacija za RZM :</a:t>
            </a:r>
            <a:r>
              <a:rPr lang="hr-HR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Program razvoja RZM-a (ožujak 2003.)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donesen i usklađen PPU Grada Raba sa građevinskim područjem Pudarica –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Mišnjak (travanj 2004. i svibanj 2007.)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donesen UPU 43 Poslovne zone Mišnjak (rujan 2007.)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Idejno rješenje pristupne ceste za RZM (prosinac 2005.) temeljem kojeg je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dobivena Lokacijska dozvola (svibanj 2007.)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Glavni projekt pristupne ceste za RZM (kolovoz 2007.) temeljem kojeg je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dobivena Potvrda glavnog projekta pristupne ceste (prosinac 2008.)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Idejni projekt gradnje infrastrukture RZM (rujan 2008.) temeljem kojeg je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dobivena Lokacijska dozvola za gradnju infrastrukture (ožujak 2009.)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Idejni projekt uređenja platoa RZM-a (rujan 2008.) temeljem kojeg je dobivena 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Lokacijska dozvola za uređenje platoa (ožujak 2009.), te Rješenje o produženju 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roka važenja (ožujak 2011.)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Parcelacijski elaborat RZM-a po lokacijskim dozvolama (travanj 2009.)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Rješenje MRRŠVG temeljem kojeg je riješeno vlasništvo zemljišta (travanj 2010.)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- Glavni projekt izgradnje infrastrukture RZM-a (lipanj 2009.) temeljem kojeg je </a:t>
            </a:r>
            <a:br>
              <a:rPr lang="hr-HR" sz="2000" dirty="0" smtClean="0">
                <a:solidFill>
                  <a:schemeClr val="tx1"/>
                </a:solidFill>
                <a:latin typeface="+mn-lt"/>
              </a:rPr>
            </a:br>
            <a:r>
              <a:rPr lang="hr-HR" sz="2000" dirty="0" smtClean="0">
                <a:solidFill>
                  <a:schemeClr val="tx1"/>
                </a:solidFill>
                <a:latin typeface="+mn-lt"/>
              </a:rPr>
              <a:t>   dobivena Potvrda glavnog projekta izgradnje infrastrukture (listopad 2010.) </a:t>
            </a:r>
            <a:endParaRPr lang="hr-HR" sz="1800" dirty="0"/>
          </a:p>
        </p:txBody>
      </p:sp>
      <p:pic>
        <p:nvPicPr>
          <p:cNvPr id="6146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764704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305800" cy="424847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hr-HR" sz="1800" dirty="0" smtClean="0"/>
              <a:t> </a:t>
            </a:r>
            <a:r>
              <a:rPr lang="hr-HR" sz="2700" b="1" dirty="0" smtClean="0">
                <a:solidFill>
                  <a:schemeClr val="tx1"/>
                </a:solidFill>
                <a:latin typeface="+mn-lt"/>
              </a:rPr>
              <a:t>Izvršeni poslovi na terenu : </a:t>
            </a: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- Izgrađena (rekonstruirana) TK mreža RZM-a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- Izgrađena tzv. reducirna vodna stanica za dopremu vode u 	  	   obuhvat zone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	- Izgrađena prilazna cesta za RZM u duljini od cca. 250 m sa 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2200" dirty="0" smtClean="0">
                <a:solidFill>
                  <a:schemeClr val="tx1"/>
                </a:solidFill>
                <a:latin typeface="+mn-lt"/>
              </a:rPr>
              <a:t>                 proširenjem na državnoj cesti D 105</a:t>
            </a:r>
            <a:br>
              <a:rPr lang="hr-HR" sz="2200" dirty="0" smtClean="0">
                <a:solidFill>
                  <a:schemeClr val="tx1"/>
                </a:solidFill>
                <a:latin typeface="+mn-lt"/>
              </a:rPr>
            </a:br>
            <a:r>
              <a:rPr lang="hr-HR" sz="1800" dirty="0" smtClean="0">
                <a:solidFill>
                  <a:schemeClr val="tx1"/>
                </a:solidFill>
              </a:rPr>
              <a:t/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/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/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dirty="0"/>
          </a:p>
        </p:txBody>
      </p:sp>
      <p:pic>
        <p:nvPicPr>
          <p:cNvPr id="7170" name="Picture 4" descr="grb grada RAB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836712"/>
            <a:ext cx="6810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6435</TotalTime>
  <Words>471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GRAD  RAB Jedinstveni upravni odjel Odsjek za gospodarstvo</vt:lpstr>
      <vt:lpstr>Slide 2</vt:lpstr>
      <vt:lpstr> Osnovni podaci o RZM  - smještena je na jugoistočnom dijelu         otoka Raba 1,5 km od trajektnog    pristaništa Mišnjak uz državnu    prometnicu D 105   - ukupna površina RZM-a je 11,7 Ha  - predviđeno je 14 građevnih parcela    s kompletnom infrastrukturom  - najmanja građevna parcela je     površine 2.534 m2, a najveća 12.546 m2  </vt:lpstr>
      <vt:lpstr>Slide 4</vt:lpstr>
      <vt:lpstr> Namjena građevnih čestica:  -  CENTRALNI PLATO  K1-1:   poslovno-uslužni sadržaj  - PLATOI  K2-1, K2-2, K2-3:   skladišta, trgovine  - PLATOI  K2-4, K2-5, K2-6   ostali poslovno-trgovački sadržaji  - PLATO  K4-1: mješovita namjena  - PLATOI  I2-1 do I2-6:   proizvodni i zanatski sadržaji </vt:lpstr>
      <vt:lpstr>Osnovni  parametri  za       građenje:  - Dopušteni broj etaža građevine P+1  - Maksimalna visina građevine = 11 m  - Koeficijent izgrađenosti građevne     čestice kig=0,30  - Koeficijent iskoristivosti građevne     čestice kis=0,60 </vt:lpstr>
      <vt:lpstr>Smještaj RZM-a u prostornom planu:  - luka Mišnjak - luka Pudarica - zračna luka Mišnjak - odlagalište građevnog       materijala - solarna elektrana - kamenolom - zabavno-rekreacijsko     područje “Mag” </vt:lpstr>
      <vt:lpstr> Ishođena  dokumentacija za RZM :  - Program razvoja RZM-a (ožujak 2003.) - donesen i usklađen PPU Grada Raba sa građevinskim područjem Pudarica –     Mišnjak (travanj 2004. i svibanj 2007.) - donesen UPU 43 Poslovne zone Mišnjak (rujan 2007.) - Idejno rješenje pristupne ceste za RZM (prosinac 2005.) temeljem kojeg je     dobivena Lokacijska dozvola (svibanj 2007.)  - Glavni projekt pristupne ceste za RZM (kolovoz 2007.) temeljem kojeg je     dobivena Potvrda glavnog projekta pristupne ceste (prosinac 2008.) - Idejni projekt gradnje infrastrukture RZM (rujan 2008.) temeljem kojeg je     dobivena Lokacijska dozvola za gradnju infrastrukture (ožujak 2009.) - Idejni projekt uređenja platoa RZM-a (rujan 2008.) temeljem kojeg je dobivena      Lokacijska dozvola za uređenje platoa (ožujak 2009.), te Rješenje o produženju      roka važenja (ožujak 2011.) - Parcelacijski elaborat RZM-a po lokacijskim dozvolama (travanj 2009.) - Rješenje MRRŠVG temeljem kojeg je riješeno vlasništvo zemljišta (travanj 2010.) - Glavni projekt izgradnje infrastrukture RZM-a (lipanj 2009.) temeljem kojeg je     dobivena Potvrda glavnog projekta izgradnje infrastrukture (listopad 2010.) </vt:lpstr>
      <vt:lpstr> Izvršeni poslovi na terenu :    - Izgrađena (rekonstruirana) TK mreža RZM-a  - Izgrađena tzv. reducirna vodna stanica za dopremu vode u        obuhvat zone  - Izgrađena prilazna cesta za RZM u duljini od cca. 250 m sa                   proširenjem na državnoj cesti D 105        </vt:lpstr>
      <vt:lpstr>Predstojeći poslovi na realizaciji RZM-a  a) Izrada dokumentacije:  - Glavnog projekta ravnanja platoa unutar RZM u svrhu ishođenja Potvrde      Glavnog projekta ravnanja platoa   - Studija isplativosti i analiza troškova (FS &amp; CBA Study)    b) Poslovi na izgradnji:  - Objava javnog natječaja u svrhu odabira izvođača radova izgradnje                     infrastrukture i ravnanja platoa u RZM      - Objava javnog natječaja u svrhu odabira Nadzornog organa za izgradnju          infrastrukture i ravnanja platoa u RZM </vt:lpstr>
      <vt:lpstr>Slide 11</vt:lpstr>
      <vt:lpstr>Slide 12</vt:lpstr>
      <vt:lpstr>Slide 13</vt:lpstr>
      <vt:lpstr>Slide 14</vt:lpstr>
      <vt:lpstr>Slide 15</vt:lpstr>
      <vt:lpstr>Slide 16</vt:lpstr>
      <vt:lpstr>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 RAB Jedinstveni upravni odjel Odsjek za gospodarstvo</dc:title>
  <dc:creator>Karmen</dc:creator>
  <cp:lastModifiedBy>Karmen</cp:lastModifiedBy>
  <cp:revision>190</cp:revision>
  <dcterms:created xsi:type="dcterms:W3CDTF">2011-08-09T10:35:15Z</dcterms:created>
  <dcterms:modified xsi:type="dcterms:W3CDTF">2011-10-07T08:14:36Z</dcterms:modified>
</cp:coreProperties>
</file>